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1"/>
  </p:notesMasterIdLst>
  <p:sldIdLst>
    <p:sldId id="302" r:id="rId2"/>
    <p:sldId id="303" r:id="rId3"/>
    <p:sldId id="288" r:id="rId4"/>
    <p:sldId id="289" r:id="rId5"/>
    <p:sldId id="257" r:id="rId6"/>
    <p:sldId id="290" r:id="rId7"/>
    <p:sldId id="291" r:id="rId8"/>
    <p:sldId id="300" r:id="rId9"/>
    <p:sldId id="292" r:id="rId10"/>
    <p:sldId id="293" r:id="rId11"/>
    <p:sldId id="301" r:id="rId12"/>
    <p:sldId id="295" r:id="rId13"/>
    <p:sldId id="294" r:id="rId14"/>
    <p:sldId id="296" r:id="rId15"/>
    <p:sldId id="297" r:id="rId16"/>
    <p:sldId id="298" r:id="rId17"/>
    <p:sldId id="305" r:id="rId18"/>
    <p:sldId id="304" r:id="rId19"/>
    <p:sldId id="299" r:id="rId20"/>
  </p:sldIdLst>
  <p:sldSz cx="12192000" cy="6858000"/>
  <p:notesSz cx="6858000" cy="9144000"/>
  <p:embeddedFontLst>
    <p:embeddedFont>
      <p:font typeface="Patrick Hand" panose="020B0604020202020204" charset="0"/>
      <p:regular r:id="rId22"/>
    </p:embeddedFont>
    <p:embeddedFont>
      <p:font typeface="Pattaya" panose="00000500000000000000" pitchFamily="2" charset="-34"/>
      <p:regular r:id="rId23"/>
    </p:embeddedFont>
    <p:embeddedFont>
      <p:font typeface="HP001 4 hàng" panose="020B0604020202020204" charset="0"/>
      <p:regular r:id="rId24"/>
      <p:bold r:id="rId25"/>
    </p:embeddedFont>
    <p:embeddedFont>
      <p:font typeface="Coiny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Pacifico" panose="00000500000000000000" pitchFamily="2" charset="0"/>
      <p:regular r:id="rId35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FFFF"/>
    <a:srgbClr val="66FFFF"/>
    <a:srgbClr val="6CD0F4"/>
    <a:srgbClr val="50C8F2"/>
    <a:srgbClr val="20ADE2"/>
    <a:srgbClr val="20AEE0"/>
    <a:srgbClr val="F20000"/>
    <a:srgbClr val="DA0000"/>
    <a:srgbClr val="D71B1F"/>
    <a:srgbClr val="A01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5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91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09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6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57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6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90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hô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hô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Gộp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16: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8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1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73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8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86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777B16-0B32-4974-9A89-030D806E3DA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50A2-EA69-4DF8-8B8E-EBBCBF5D4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EC042-EDE7-4368-AA2D-A16FDC615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B6405-FBF3-4A02-ADFB-E6A9C9368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" t="33738" r="12296" b="508"/>
          <a:stretch/>
        </p:blipFill>
        <p:spPr>
          <a:xfrm>
            <a:off x="26466" y="0"/>
            <a:ext cx="1254967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30762" y="192031"/>
            <a:ext cx="10429623" cy="2164804"/>
            <a:chOff x="-367905" y="40902"/>
            <a:chExt cx="7695372" cy="2164136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308094" y="316314"/>
              <a:ext cx="6019373" cy="1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en-US" altLang="en-US" sz="3700" b="1" dirty="0">
                  <a:latin typeface="Times New Roman" pitchFamily="18" charset="0"/>
                  <a:cs typeface="Times New Roman" pitchFamily="18" charset="0"/>
                </a:rPr>
                <a:t>ỦY BAN NHÂN DÂN QUẬN 3</a:t>
              </a:r>
            </a:p>
            <a:p>
              <a:pPr algn="ctr" eaLnBrk="1" hangingPunct="1"/>
              <a:r>
                <a:rPr lang="en-US" altLang="en-US" sz="3700" b="1" dirty="0">
                  <a:latin typeface="Times New Roman" pitchFamily="18" charset="0"/>
                  <a:cs typeface="Times New Roman" pitchFamily="18" charset="0"/>
                </a:rPr>
                <a:t>PHÒNG GIÁO DỤC VÀ ĐÀO TẠO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950642" y="2205038"/>
              <a:ext cx="22098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7905" y="40902"/>
              <a:ext cx="1675999" cy="167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03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6209" y="3064809"/>
            <a:ext cx="1277257" cy="66752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2800" spc="300" dirty="0" err="1" smtClean="0">
                <a:solidFill>
                  <a:prstClr val="black"/>
                </a:solidFill>
              </a:rPr>
              <a:t>Mẫu</a:t>
            </a:r>
            <a:endParaRPr lang="en-US" sz="2800" spc="3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6367" y="1916776"/>
            <a:ext cx="4393870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Ai (</a:t>
            </a:r>
            <a:r>
              <a:rPr lang="en-US" sz="3600" dirty="0" err="1" smtClean="0">
                <a:solidFill>
                  <a:schemeClr val="tx1"/>
                </a:solidFill>
              </a:rPr>
              <a:t>cái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, con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1516" y="1916776"/>
            <a:ext cx="4736489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</a:t>
            </a:r>
            <a:r>
              <a:rPr lang="en-US" sz="3600" dirty="0" err="1" smtClean="0">
                <a:solidFill>
                  <a:schemeClr val="tx1"/>
                </a:solidFill>
              </a:rPr>
              <a:t>hế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nào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20233" y="3021659"/>
            <a:ext cx="4310586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Viên</a:t>
            </a:r>
            <a:r>
              <a:rPr lang="en-US" sz="3600" dirty="0" smtClean="0">
                <a:solidFill>
                  <a:srgbClr val="C00000"/>
                </a:solidFill>
              </a:rPr>
              <a:t> bi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87610" y="3030316"/>
            <a:ext cx="4740395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tròn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xoe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0810" y="38142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4. Đặt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2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ình ảnh : Trò chơi, tròn, ly, màu xanh da trời, đang chơi, Hạt, Đồ chơi,  vật chất, đồ kim hoàn, trẻ em, bọn trẻ, vui vẻ, trái bóng, viên bi, đ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38" y="4332393"/>
            <a:ext cx="2619375" cy="1743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7640133" y="4332393"/>
            <a:ext cx="1523432" cy="152343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00387" y="4733143"/>
            <a:ext cx="1939746" cy="2165213"/>
            <a:chOff x="6022858" y="4680878"/>
            <a:chExt cx="1939746" cy="21652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5DF65E-8FC7-45D7-BD06-7360894C5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022858" y="4680878"/>
              <a:ext cx="1939746" cy="11749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33ACCD-02F0-4334-B121-DFC38DD13A9B}"/>
                </a:ext>
              </a:extLst>
            </p:cNvPr>
            <p:cNvSpPr txBox="1"/>
            <p:nvPr/>
          </p:nvSpPr>
          <p:spPr>
            <a:xfrm>
              <a:off x="6152597" y="5891984"/>
              <a:ext cx="168026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DB9231"/>
                  </a:solidFill>
                  <a:latin typeface="Patrick Hand" panose="00000500000000000000" pitchFamily="2" charset="0"/>
                </a:rPr>
                <a:t>THẢO LUẬN</a:t>
              </a:r>
              <a:br>
                <a:rPr lang="en-US" sz="2800" b="1" dirty="0">
                  <a:solidFill>
                    <a:srgbClr val="DB9231"/>
                  </a:solidFill>
                  <a:latin typeface="Patrick Hand" panose="00000500000000000000" pitchFamily="2" charset="0"/>
                </a:rPr>
              </a:br>
              <a:r>
                <a:rPr lang="en-US" sz="2800" b="1" dirty="0">
                  <a:solidFill>
                    <a:srgbClr val="DB9231"/>
                  </a:solidFill>
                  <a:latin typeface="Patrick Hand" panose="00000500000000000000" pitchFamily="2" charset="0"/>
                </a:rPr>
                <a:t>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2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6209" y="4103481"/>
            <a:ext cx="1277257" cy="66752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2800" spc="300" dirty="0" err="1" smtClean="0">
                <a:solidFill>
                  <a:prstClr val="black"/>
                </a:solidFill>
              </a:rPr>
              <a:t>Mẫu</a:t>
            </a:r>
            <a:endParaRPr lang="en-US" sz="2800" spc="3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6367" y="2955448"/>
            <a:ext cx="4393870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Ai (</a:t>
            </a:r>
            <a:r>
              <a:rPr lang="en-US" sz="3600" dirty="0" err="1" smtClean="0">
                <a:solidFill>
                  <a:schemeClr val="tx1"/>
                </a:solidFill>
              </a:rPr>
              <a:t>cái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, con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1516" y="2955448"/>
            <a:ext cx="4736489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</a:t>
            </a:r>
            <a:r>
              <a:rPr lang="en-US" sz="3600" dirty="0" err="1" smtClean="0">
                <a:solidFill>
                  <a:schemeClr val="tx1"/>
                </a:solidFill>
              </a:rPr>
              <a:t>hế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nào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20233" y="4060331"/>
            <a:ext cx="4310586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Viên</a:t>
            </a:r>
            <a:r>
              <a:rPr lang="en-US" sz="3600" dirty="0" smtClean="0">
                <a:solidFill>
                  <a:srgbClr val="C00000"/>
                </a:solidFill>
              </a:rPr>
              <a:t> bi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87610" y="4068988"/>
            <a:ext cx="4740395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tròn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xoe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0810" y="38142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4. Đặt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2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736" y="1226211"/>
            <a:ext cx="7962935" cy="10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6209" y="2620506"/>
            <a:ext cx="1277257" cy="66752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2800" spc="300" dirty="0" err="1" smtClean="0">
                <a:solidFill>
                  <a:prstClr val="black"/>
                </a:solidFill>
              </a:rPr>
              <a:t>Mẫu</a:t>
            </a:r>
            <a:endParaRPr lang="en-US" sz="2800" spc="3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6367" y="1472473"/>
            <a:ext cx="4393870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Ai (</a:t>
            </a:r>
            <a:r>
              <a:rPr lang="en-US" sz="3600" dirty="0" err="1" smtClean="0">
                <a:solidFill>
                  <a:schemeClr val="tx1"/>
                </a:solidFill>
              </a:rPr>
              <a:t>cái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, con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1516" y="1472473"/>
            <a:ext cx="4736489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</a:t>
            </a:r>
            <a:r>
              <a:rPr lang="en-US" sz="3600" dirty="0" err="1" smtClean="0">
                <a:solidFill>
                  <a:schemeClr val="tx1"/>
                </a:solidFill>
              </a:rPr>
              <a:t>hế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nào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20233" y="2577356"/>
            <a:ext cx="4310586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Viên</a:t>
            </a:r>
            <a:r>
              <a:rPr lang="en-US" sz="3600" dirty="0" smtClean="0">
                <a:solidFill>
                  <a:srgbClr val="C00000"/>
                </a:solidFill>
              </a:rPr>
              <a:t> bi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87610" y="2586013"/>
            <a:ext cx="4740395" cy="775854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</a:rPr>
              <a:t>tròn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xoe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0810" y="38142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4. Đặt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2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4818" y="3970151"/>
            <a:ext cx="3114649" cy="3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457813" y="4051957"/>
            <a:ext cx="5890692" cy="1038255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vở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1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6367" y="2955448"/>
            <a:ext cx="4393870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Ai (</a:t>
            </a:r>
            <a:r>
              <a:rPr lang="en-US" sz="3600" dirty="0" err="1" smtClean="0">
                <a:solidFill>
                  <a:schemeClr val="tx1"/>
                </a:solidFill>
              </a:rPr>
              <a:t>cái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, con </a:t>
            </a:r>
            <a:r>
              <a:rPr lang="en-US" sz="3600" dirty="0" err="1" smtClean="0">
                <a:solidFill>
                  <a:schemeClr val="tx1"/>
                </a:solidFill>
              </a:rPr>
              <a:t>gì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1516" y="2955448"/>
            <a:ext cx="4736489" cy="870858"/>
          </a:xfrm>
          <a:prstGeom prst="roundRect">
            <a:avLst/>
          </a:prstGeom>
          <a:solidFill>
            <a:srgbClr val="6CD0F4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</a:t>
            </a:r>
            <a:r>
              <a:rPr lang="en-US" sz="3600" dirty="0" err="1" smtClean="0">
                <a:solidFill>
                  <a:schemeClr val="tx1"/>
                </a:solidFill>
              </a:rPr>
              <a:t>hế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nào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20232" y="4060330"/>
            <a:ext cx="7406155" cy="2313575"/>
          </a:xfrm>
          <a:prstGeom prst="roundRect">
            <a:avLst/>
          </a:prstGeom>
          <a:solidFill>
            <a:srgbClr val="8FFFFF">
              <a:alpha val="7725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smtClean="0">
                <a:solidFill>
                  <a:srgbClr val="0070C0"/>
                </a:solidFill>
              </a:rPr>
              <a:t>Siêu nhân của Tú màu xanh.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smtClean="0">
                <a:solidFill>
                  <a:srgbClr val="FFC000"/>
                </a:solidFill>
              </a:rPr>
              <a:t>Xe đồ chơi màu vàng.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smtClean="0">
                <a:solidFill>
                  <a:srgbClr val="7030A0"/>
                </a:solidFill>
              </a:rPr>
              <a:t>Đôi mắt búp bê tròn xoe.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smtClean="0">
                <a:solidFill>
                  <a:srgbClr val="C00000"/>
                </a:solidFill>
              </a:rPr>
              <a:t>Búp bê rất dễ thương.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0810" y="38142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4. Đặt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2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736" y="1226211"/>
            <a:ext cx="7962935" cy="10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08823FD3-67A8-4448-B30B-B819958311BF}"/>
              </a:ext>
            </a:extLst>
          </p:cNvPr>
          <p:cNvGrpSpPr/>
          <p:nvPr/>
        </p:nvGrpSpPr>
        <p:grpSpPr>
          <a:xfrm>
            <a:off x="4179489" y="789193"/>
            <a:ext cx="3571436" cy="2871714"/>
            <a:chOff x="1043888" y="1268413"/>
            <a:chExt cx="3571436" cy="287171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8D640AE-9FE2-418E-9128-3C8C7498A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6E38652-D3E0-4FC2-B621-7556554C3F1F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1" dirty="0">
                  <a:ln w="38100">
                    <a:solidFill>
                      <a:srgbClr val="FFFFFF"/>
                    </a:solidFill>
                    <a:prstDash val="solid"/>
                  </a:ln>
                  <a:solidFill>
                    <a:srgbClr val="E53238"/>
                  </a:solidFill>
                  <a:effectLst>
                    <a:outerShdw blurRad="12700" dist="38100" dir="2700000" algn="tl" rotWithShape="0">
                      <a:srgbClr val="E53238">
                        <a:lumMod val="60000"/>
                        <a:lumOff val="40000"/>
                      </a:srgb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53097" y="3660907"/>
            <a:ext cx="9047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Trò</a:t>
            </a:r>
            <a:r>
              <a:rPr kumimoji="0" lang="en-US" sz="9600" b="0" i="0" u="none" strike="noStrike" kern="1200" cap="none" spc="0" normalizeH="0" noProof="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9600" b="0" i="0" u="none" strike="noStrike" kern="1200" cap="none" spc="0" normalizeH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chơi</a:t>
            </a:r>
            <a:r>
              <a:rPr kumimoji="0" lang="en-US" sz="9600" b="0" i="0" u="none" strike="noStrike" kern="1200" cap="none" spc="0" normalizeH="0" noProof="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Tìm</a:t>
            </a:r>
            <a:r>
              <a:rPr kumimoji="0" lang="en-US" sz="9600" b="0" i="0" u="none" strike="noStrike" kern="1200" cap="none" spc="0" normalizeH="0" noProof="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9600" b="0" i="0" u="none" strike="noStrike" kern="1200" cap="none" spc="0" normalizeH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đường</a:t>
            </a:r>
            <a:r>
              <a:rPr kumimoji="0" lang="en-US" sz="9600" b="0" i="0" u="none" strike="noStrike" kern="1200" cap="none" spc="0" normalizeH="0" noProof="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9600" b="0" i="0" u="none" strike="noStrike" kern="1200" cap="none" spc="0" normalizeH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đi</a:t>
            </a:r>
            <a:endParaRPr kumimoji="0" lang="en-US" sz="199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344728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733" y="1093338"/>
            <a:ext cx="8524941" cy="569118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158831" y="241823"/>
            <a:ext cx="5834743" cy="76934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>
            <a:off x="836286" y="838614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417609" y="266700"/>
            <a:ext cx="11317191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733" y="1093338"/>
            <a:ext cx="8524941" cy="5691187"/>
          </a:xfrm>
          <a:prstGeom prst="rect">
            <a:avLst/>
          </a:prstGeom>
        </p:spPr>
      </p:pic>
      <p:pic>
        <p:nvPicPr>
          <p:cNvPr id="3074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>
            <a:off x="1008286" y="567267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4601028" y="217717"/>
            <a:ext cx="1973943" cy="957943"/>
          </a:xfrm>
          <a:prstGeom prst="wedgeEllipseCallout">
            <a:avLst>
              <a:gd name="adj1" fmla="val -56862"/>
              <a:gd name="adj2" fmla="val 36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37600" y="299268"/>
            <a:ext cx="3222172" cy="87639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201" y="-715412"/>
            <a:ext cx="487363" cy="487363"/>
          </a:xfrm>
          <a:prstGeom prst="rect">
            <a:avLst/>
          </a:prstGeom>
        </p:spPr>
      </p:pic>
      <p:pic>
        <p:nvPicPr>
          <p:cNvPr id="6148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28" y="1465493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7284954" y="49995"/>
            <a:ext cx="1973943" cy="957943"/>
          </a:xfrm>
          <a:prstGeom prst="wedgeEllipseCallout">
            <a:avLst>
              <a:gd name="adj1" fmla="val -56862"/>
              <a:gd name="adj2" fmla="val 36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3236" y="-727380"/>
            <a:ext cx="487363" cy="487363"/>
          </a:xfrm>
          <a:prstGeom prst="rect">
            <a:avLst/>
          </a:prstGeom>
        </p:spPr>
      </p:pic>
      <p:pic>
        <p:nvPicPr>
          <p:cNvPr id="13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30" y="1575560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2386" y="-804465"/>
            <a:ext cx="487363" cy="487363"/>
          </a:xfrm>
          <a:prstGeom prst="rect">
            <a:avLst/>
          </a:prstGeom>
        </p:spPr>
      </p:pic>
      <p:pic>
        <p:nvPicPr>
          <p:cNvPr id="16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76" y="1882402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Callout 17"/>
          <p:cNvSpPr/>
          <p:nvPr/>
        </p:nvSpPr>
        <p:spPr>
          <a:xfrm>
            <a:off x="10322954" y="85821"/>
            <a:ext cx="1973943" cy="957943"/>
          </a:xfrm>
          <a:prstGeom prst="wedgeEllipseCallout">
            <a:avLst>
              <a:gd name="adj1" fmla="val -56862"/>
              <a:gd name="adj2" fmla="val 36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 flipH="1">
            <a:off x="9271288" y="874620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Callout 19"/>
          <p:cNvSpPr/>
          <p:nvPr/>
        </p:nvSpPr>
        <p:spPr>
          <a:xfrm>
            <a:off x="10234088" y="2135878"/>
            <a:ext cx="1682037" cy="1083572"/>
          </a:xfrm>
          <a:prstGeom prst="wedgeEllipseCallout">
            <a:avLst>
              <a:gd name="adj1" fmla="val -56862"/>
              <a:gd name="adj2" fmla="val 36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3271" y="-971062"/>
            <a:ext cx="487363" cy="487363"/>
          </a:xfrm>
          <a:prstGeom prst="rect">
            <a:avLst/>
          </a:prstGeom>
        </p:spPr>
      </p:pic>
      <p:pic>
        <p:nvPicPr>
          <p:cNvPr id="24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84" y="3158506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Callout 24"/>
          <p:cNvSpPr/>
          <p:nvPr/>
        </p:nvSpPr>
        <p:spPr>
          <a:xfrm>
            <a:off x="7226800" y="2425537"/>
            <a:ext cx="1881405" cy="1083572"/>
          </a:xfrm>
          <a:prstGeom prst="wedgeEllipseCallout">
            <a:avLst>
              <a:gd name="adj1" fmla="val -56862"/>
              <a:gd name="adj2" fmla="val 36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35" y="3444546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5606" y="-1047859"/>
            <a:ext cx="487363" cy="487363"/>
          </a:xfrm>
          <a:prstGeom prst="rect">
            <a:avLst/>
          </a:prstGeom>
        </p:spPr>
      </p:pic>
      <p:pic>
        <p:nvPicPr>
          <p:cNvPr id="29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 flipH="1">
            <a:off x="5659914" y="3019792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Callout 30"/>
          <p:cNvSpPr/>
          <p:nvPr/>
        </p:nvSpPr>
        <p:spPr>
          <a:xfrm>
            <a:off x="639545" y="3438525"/>
            <a:ext cx="1682037" cy="1083572"/>
          </a:xfrm>
          <a:prstGeom prst="wedgeEllipseCallout">
            <a:avLst>
              <a:gd name="adj1" fmla="val 83575"/>
              <a:gd name="adj2" fmla="val 244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4" descr="tick xanh của Mến dễ thương | Nội thất Vilaho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36" b="95964" l="0" r="100000">
                        <a14:foregroundMark x1="23451" y1="52915" x2="32301" y2="67713"/>
                        <a14:foregroundMark x1="84956" y1="14798" x2="86283" y2="32735"/>
                        <a14:foregroundMark x1="82743" y1="21973" x2="61504" y2="39910"/>
                        <a14:foregroundMark x1="64159" y1="30493" x2="51770" y2="62332"/>
                        <a14:foregroundMark x1="58850" y1="48879" x2="18142" y2="7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65" y="5290084"/>
            <a:ext cx="621941" cy="6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8598" y="-1139545"/>
            <a:ext cx="558802" cy="487363"/>
          </a:xfrm>
          <a:prstGeom prst="rect">
            <a:avLst/>
          </a:prstGeom>
        </p:spPr>
      </p:pic>
      <p:pic>
        <p:nvPicPr>
          <p:cNvPr id="34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>
            <a:off x="2486104" y="3845822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little animal students, characters studying, reading, going to school,  cartoon vector illustration isolated on a white background. Little baby  animal students with backpacks and books, studying:: موقع تصميمي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89" b="78889" l="2889" r="34000">
                        <a14:foregroundMark x1="23556" y1="59333" x2="24444" y2="62889"/>
                        <a14:foregroundMark x1="24889" y1="56222" x2="17778" y2="58000"/>
                        <a14:foregroundMark x1="32222" y1="56000" x2="2955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9" t="48889" r="65408" b="19556"/>
          <a:stretch/>
        </p:blipFill>
        <p:spPr bwMode="auto">
          <a:xfrm flipH="1">
            <a:off x="9038579" y="3828286"/>
            <a:ext cx="1504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3029" y="-1214744"/>
            <a:ext cx="558802" cy="487363"/>
          </a:xfrm>
          <a:prstGeom prst="rect">
            <a:avLst/>
          </a:prstGeom>
        </p:spPr>
      </p:pic>
      <p:pic>
        <p:nvPicPr>
          <p:cNvPr id="3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9" end="2393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15830" y="-1352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77556E-17 L 0.18646 -0.021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45 -0.02176 L 0.39154 -0.02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5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54 -0.0287 L 0.67774 0.0449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372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1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2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3138 0.17083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854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4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17084 L -0.16016 0.19514 " pathEditMode="relative" rAng="0" ptsTypes="AA">
                                      <p:cBhvr>
                                        <p:cTn id="19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750"/>
                            </p:stCondLst>
                            <p:childTnLst>
                              <p:par>
                                <p:cTn id="1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16 0.19514 L -0.18308 0.29328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"/>
                            </p:stCondLst>
                            <p:childTnLst>
                              <p:par>
                                <p:cTn id="19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08 0.29328 L -0.27058 0.32384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45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2591 -0.1284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-0.12847 L -0.16015 -0.1757 " pathEditMode="relative" rAng="0" ptsTypes="AA">
                                      <p:cBhvr>
                                        <p:cTn id="24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15 -0.1757 L -0.24505 -0.14792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75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05 -0.14792 L -0.26042 0.12708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211 0.13125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0.13125 L 0.25781 0.0263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000"/>
                            </p:stCondLst>
                            <p:childTnLst>
                              <p:par>
                                <p:cTn id="2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82 0.02639 L 0.50209 -0.06505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000"/>
                            </p:stCondLst>
                            <p:childTnLst>
                              <p:par>
                                <p:cTn id="2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010"/>
                            </p:stCondLst>
                            <p:childTnLst>
                              <p:par>
                                <p:cTn id="3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8645 0.10116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5046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45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11" grpId="0" animBg="1"/>
      <p:bldP spid="11" grpId="1" animBg="1"/>
      <p:bldP spid="18" grpId="0" animBg="1"/>
      <p:bldP spid="18" grpId="1" animBg="1"/>
      <p:bldP spid="20" grpId="0" animBg="1"/>
      <p:bldP spid="20" grpId="1" animBg="1"/>
      <p:bldP spid="25" grpId="0" animBg="1"/>
      <p:bldP spid="25" grpId="1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hildren play clouds design over sky background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 bwMode="auto">
          <a:xfrm>
            <a:off x="-58254" y="1241"/>
            <a:ext cx="12547826" cy="78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8703" y="97959"/>
            <a:ext cx="10952963" cy="3756007"/>
            <a:chOff x="881163" y="389142"/>
            <a:chExt cx="10956925" cy="37573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163" y="1490925"/>
              <a:ext cx="26543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0" y="1547966"/>
              <a:ext cx="2720975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Users\Admin\Desktop\mat-vui-icon.png.cr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4"/>
            <a:stretch>
              <a:fillRect/>
            </a:stretch>
          </p:blipFill>
          <p:spPr bwMode="auto">
            <a:xfrm>
              <a:off x="4726815" y="1529819"/>
              <a:ext cx="2498725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881163" y="389142"/>
              <a:ext cx="10956925" cy="5429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0238" algn="l"/>
                </a:tabLst>
                <a:defRPr b="1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399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399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05681" y="3561732"/>
              <a:ext cx="3186112" cy="584775"/>
              <a:chOff x="1624013" y="5029200"/>
              <a:chExt cx="3578965" cy="584775"/>
            </a:xfrm>
          </p:grpSpPr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304239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Rất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9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983345" y="3547108"/>
              <a:ext cx="2274887" cy="584775"/>
              <a:chOff x="1624013" y="5029200"/>
              <a:chExt cx="2555384" cy="584775"/>
            </a:xfrm>
          </p:grpSpPr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201881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7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8285163" y="3547238"/>
              <a:ext cx="3289299" cy="584775"/>
              <a:chOff x="1624013" y="5029200"/>
              <a:chExt cx="3694874" cy="584775"/>
            </a:xfrm>
          </p:grpSpPr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2160587" y="5029200"/>
                <a:ext cx="31583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630049" algn="l"/>
                  </a:tabLst>
                </a:pP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Chưa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hài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3199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altLang="en-US" sz="3199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5" name="TextBox 11"/>
              <p:cNvSpPr txBox="1">
                <a:spLocks noChangeArrowheads="1"/>
              </p:cNvSpPr>
              <p:nvPr/>
            </p:nvSpPr>
            <p:spPr bwMode="auto">
              <a:xfrm>
                <a:off x="1624013" y="5113338"/>
                <a:ext cx="533400" cy="400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90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79" y="2480"/>
            <a:ext cx="12272170" cy="6853041"/>
          </a:xfrm>
        </p:spPr>
      </p:pic>
      <p:sp>
        <p:nvSpPr>
          <p:cNvPr id="7" name="Title 1"/>
          <p:cNvSpPr txBox="1"/>
          <p:nvPr/>
        </p:nvSpPr>
        <p:spPr>
          <a:xfrm>
            <a:off x="1631004" y="2272823"/>
            <a:ext cx="8929993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4408" y="4661584"/>
            <a:ext cx="12183185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4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98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498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498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918148" y="298575"/>
            <a:ext cx="10824290" cy="1332742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49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08051" y="1606452"/>
            <a:ext cx="5244481" cy="1"/>
            <a:chOff x="4238625" y="1630017"/>
            <a:chExt cx="5248275" cy="1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/>
          <p:nvPr/>
        </p:nvSpPr>
        <p:spPr>
          <a:xfrm>
            <a:off x="2646030" y="3854150"/>
            <a:ext cx="7282988" cy="598681"/>
          </a:xfrm>
          <a:prstGeom prst="rect">
            <a:avLst/>
          </a:prstGeom>
        </p:spPr>
        <p:txBody>
          <a:bodyPr vert="horz" lIns="91374" tIns="45686" rIns="91374" bIns="45686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998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thể giáo </a:t>
            </a:r>
            <a:r>
              <a:rPr lang="en-US" sz="3998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998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2 thực hiện  </a:t>
            </a:r>
            <a:r>
              <a:rPr lang="en-US" sz="3998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998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1" y="107648"/>
            <a:ext cx="1472769" cy="14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1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5FB8D3-CDB2-4D33-B827-EFCFEF4DD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1698255" y="2025318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72081" y="2337749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nhỏ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微软雅黑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8378" y="3511769"/>
            <a:ext cx="8046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0810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52" y="0"/>
            <a:ext cx="12281051" cy="6858000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1537253" y="296310"/>
            <a:ext cx="983311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-44745" y="2048375"/>
            <a:ext cx="12192000" cy="1819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902227" y="4105191"/>
            <a:ext cx="7156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>
                <a:solidFill>
                  <a:srgbClr val="FFA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giáo </a:t>
            </a:r>
            <a:r>
              <a:rPr lang="en-US" sz="4000" b="1" err="1">
                <a:solidFill>
                  <a:srgbClr val="FFA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>
                <a:solidFill>
                  <a:srgbClr val="FFA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2 thực hiện </a:t>
            </a:r>
            <a:endParaRPr lang="en-US" sz="4000" b="1" dirty="0">
              <a:solidFill>
                <a:srgbClr val="FFA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08771" y="1612018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/>
          <p:nvPr/>
        </p:nvSpPr>
        <p:spPr>
          <a:xfrm>
            <a:off x="1867906" y="5268359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sz="4000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i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6" y="88901"/>
            <a:ext cx="1508125" cy="1483995"/>
          </a:xfrm>
        </p:spPr>
      </p:pic>
    </p:spTree>
    <p:extLst>
      <p:ext uri="{BB962C8B-B14F-4D97-AF65-F5344CB8AC3E}">
        <p14:creationId xmlns:p14="http://schemas.microsoft.com/office/powerpoint/2010/main" val="20829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5FB8D3-CDB2-4D33-B827-EFCFEF4DD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13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1698255" y="2025318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14" name="Google Shape;304;p20"/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kern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smtClean="0"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200" kern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3200" kern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smtClean="0">
                <a:latin typeface="Calibri" panose="020F0502020204030204" pitchFamily="34" charset="0"/>
                <a:cs typeface="Calibri" panose="020F0502020204030204" pitchFamily="34" charset="0"/>
              </a:rPr>
              <a:t>11 năm 2021</a:t>
            </a:r>
            <a:endParaRPr lang="en-US" sz="3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72081" y="2337749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Chủ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điểm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Những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người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bạn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nhỏ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Pacifico" panose="000005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8078" y="2971269"/>
            <a:ext cx="804659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4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5400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Từ</a:t>
            </a:r>
            <a:r>
              <a:rPr lang="en-US" sz="5400" dirty="0" smtClean="0"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chỉ</a:t>
            </a:r>
            <a:r>
              <a:rPr lang="en-US" sz="5400" dirty="0" smtClean="0"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đặc</a:t>
            </a:r>
            <a:r>
              <a:rPr lang="en-US" sz="5400" dirty="0" smtClean="0"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điểm</a:t>
            </a:r>
            <a:r>
              <a:rPr lang="en-US" sz="5400" dirty="0" smtClean="0">
                <a:solidFill>
                  <a:schemeClr val="accent1"/>
                </a:solidFill>
                <a:latin typeface="Coiny" panose="02000903060500060000" pitchFamily="2" charset="0"/>
              </a:rPr>
              <a:t>.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5400" b="1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Câu</a:t>
            </a:r>
            <a:r>
              <a:rPr lang="en-US" sz="5400" b="1" dirty="0" smtClean="0"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kiểu</a:t>
            </a:r>
            <a:r>
              <a:rPr lang="en-US" sz="5400" b="1" dirty="0" smtClean="0">
                <a:solidFill>
                  <a:schemeClr val="accent1"/>
                </a:solidFill>
                <a:latin typeface="Coiny" panose="02000903060500060000" pitchFamily="2" charset="0"/>
              </a:rPr>
              <a:t> Ai </a:t>
            </a:r>
            <a:r>
              <a:rPr lang="en-US" sz="5400" b="1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thế</a:t>
            </a:r>
            <a:r>
              <a:rPr lang="en-US" sz="5400" b="1" dirty="0" smtClean="0"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 smtClean="0">
                <a:solidFill>
                  <a:schemeClr val="accent1"/>
                </a:solidFill>
                <a:latin typeface="Coiny" panose="02000903060500060000" pitchFamily="2" charset="0"/>
              </a:rPr>
              <a:t>nào</a:t>
            </a:r>
            <a:r>
              <a:rPr lang="en-US" sz="5400" b="1" dirty="0" smtClean="0">
                <a:solidFill>
                  <a:schemeClr val="accent1"/>
                </a:solidFill>
                <a:latin typeface="Coiny" panose="02000903060500060000" pitchFamily="2" charset="0"/>
              </a:rPr>
              <a:t>?</a:t>
            </a:r>
            <a:endParaRPr lang="en-US" sz="54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506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08823FD3-67A8-4448-B30B-B819958311BF}"/>
              </a:ext>
            </a:extLst>
          </p:cNvPr>
          <p:cNvGrpSpPr/>
          <p:nvPr/>
        </p:nvGrpSpPr>
        <p:grpSpPr>
          <a:xfrm>
            <a:off x="4522389" y="916086"/>
            <a:ext cx="3571436" cy="2871714"/>
            <a:chOff x="1043888" y="1268413"/>
            <a:chExt cx="3571436" cy="287171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8D640AE-9FE2-418E-9128-3C8C7498A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6E38652-D3E0-4FC2-B621-7556554C3F1F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b="1" dirty="0" smtClean="0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1</a:t>
              </a:r>
              <a:endParaRPr lang="zh-CN" alt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cifico" panose="00000500000000000000" pitchFamily="2" charset="0"/>
                <a:ea typeface="华康POP2体W9(P)" panose="040B0900000000000000" pitchFamily="82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87479" y="37878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1380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380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endParaRPr lang="en-US" sz="28700" b="1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93054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510410" y="266700"/>
            <a:ext cx="11224390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376" y="383837"/>
            <a:ext cx="10206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3. Tìm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027" y="1773545"/>
            <a:ext cx="57645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dịp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uông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239" y="3038475"/>
            <a:ext cx="4095143" cy="357187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10585-8F37-426A-AC8F-959C57FF62A3}"/>
              </a:ext>
            </a:extLst>
          </p:cNvPr>
          <p:cNvGrpSpPr/>
          <p:nvPr/>
        </p:nvGrpSpPr>
        <p:grpSpPr>
          <a:xfrm>
            <a:off x="7246428" y="1243274"/>
            <a:ext cx="2326663" cy="1904949"/>
            <a:chOff x="1587439" y="3957022"/>
            <a:chExt cx="4826945" cy="2462784"/>
          </a:xfrm>
        </p:grpSpPr>
        <p:sp>
          <p:nvSpPr>
            <p:cNvPr id="29" name="Rectangle: Rounded Corners 21">
              <a:extLst>
                <a:ext uri="{FF2B5EF4-FFF2-40B4-BE49-F238E27FC236}">
                  <a16:creationId xmlns:a16="http://schemas.microsoft.com/office/drawing/2014/main" id="{F8FF87AC-CF1F-4195-ACA5-DDEDA4859D9E}"/>
                </a:ext>
              </a:extLst>
            </p:cNvPr>
            <p:cNvSpPr/>
            <p:nvPr/>
          </p:nvSpPr>
          <p:spPr>
            <a:xfrm>
              <a:off x="1587439" y="3957022"/>
              <a:ext cx="4826945" cy="2462784"/>
            </a:xfrm>
            <a:prstGeom prst="roundRect">
              <a:avLst/>
            </a:prstGeom>
            <a:solidFill>
              <a:srgbClr val="FCD0D4"/>
            </a:solidFill>
            <a:ln>
              <a:solidFill>
                <a:srgbClr val="FAB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22">
              <a:extLst>
                <a:ext uri="{FF2B5EF4-FFF2-40B4-BE49-F238E27FC236}">
                  <a16:creationId xmlns:a16="http://schemas.microsoft.com/office/drawing/2014/main" id="{436352C1-9F89-4D52-9511-085E04E890FB}"/>
                </a:ext>
              </a:extLst>
            </p:cNvPr>
            <p:cNvSpPr/>
            <p:nvPr/>
          </p:nvSpPr>
          <p:spPr>
            <a:xfrm>
              <a:off x="2685919" y="4733325"/>
              <a:ext cx="2702946" cy="1003537"/>
            </a:xfrm>
            <a:prstGeom prst="roundRect">
              <a:avLst/>
            </a:prstGeom>
            <a:solidFill>
              <a:srgbClr val="FFFF93"/>
            </a:solidFill>
            <a:ln>
              <a:solidFill>
                <a:srgbClr val="FAB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3F99DAA-7414-4C80-9005-2A6FAD8781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2954" y="4085197"/>
              <a:ext cx="1036958" cy="700602"/>
            </a:xfrm>
            <a:prstGeom prst="line">
              <a:avLst/>
            </a:prstGeom>
            <a:ln w="38100">
              <a:solidFill>
                <a:srgbClr val="F77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2C5C851-140B-4BF1-BDB3-7BF62DB734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0933" y="5669280"/>
              <a:ext cx="988765" cy="607188"/>
            </a:xfrm>
            <a:prstGeom prst="line">
              <a:avLst/>
            </a:prstGeom>
            <a:ln w="38100">
              <a:solidFill>
                <a:srgbClr val="F77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E7B6110-E522-4E1E-8C1C-880E019EE7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0933" y="4050381"/>
              <a:ext cx="902917" cy="735418"/>
            </a:xfrm>
            <a:prstGeom prst="line">
              <a:avLst/>
            </a:prstGeom>
            <a:ln w="38100">
              <a:solidFill>
                <a:srgbClr val="F77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DB52BA-8233-4DDC-AC00-0347B4E3A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8317" y="5692274"/>
              <a:ext cx="1031595" cy="601601"/>
            </a:xfrm>
            <a:prstGeom prst="line">
              <a:avLst/>
            </a:prstGeom>
            <a:ln w="38100">
              <a:solidFill>
                <a:srgbClr val="F77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598105" y="1539294"/>
            <a:ext cx="2301312" cy="1582766"/>
            <a:chOff x="5876916" y="975793"/>
            <a:chExt cx="4684260" cy="2806219"/>
          </a:xfrm>
        </p:grpSpPr>
        <p:grpSp>
          <p:nvGrpSpPr>
            <p:cNvPr id="40" name="Group 39"/>
            <p:cNvGrpSpPr/>
            <p:nvPr/>
          </p:nvGrpSpPr>
          <p:grpSpPr>
            <a:xfrm>
              <a:off x="5876916" y="975793"/>
              <a:ext cx="4684260" cy="2113916"/>
              <a:chOff x="2387762" y="551055"/>
              <a:chExt cx="7051290" cy="3182111"/>
            </a:xfrm>
          </p:grpSpPr>
          <p:pic>
            <p:nvPicPr>
              <p:cNvPr id="42" name="图片 2" descr="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43" name="图片 1" descr="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9058" y="790165"/>
                <a:ext cx="3439994" cy="2915633"/>
              </a:xfrm>
              <a:prstGeom prst="rect">
                <a:avLst/>
              </a:prstGeom>
            </p:spPr>
          </p:pic>
          <p:pic>
            <p:nvPicPr>
              <p:cNvPr id="44" name="图片 2" descr="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41" name="Rounded Rectangle 40"/>
            <p:cNvSpPr/>
            <p:nvPr/>
          </p:nvSpPr>
          <p:spPr>
            <a:xfrm>
              <a:off x="6494965" y="2510020"/>
              <a:ext cx="3831335" cy="1271992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endPara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4418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510410" y="266700"/>
            <a:ext cx="11224390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5805" y="383837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3. Tìm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027" y="1773545"/>
            <a:ext cx="57645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dịp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uông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639" y="3037652"/>
            <a:ext cx="4095143" cy="3571875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39" y="2135018"/>
            <a:ext cx="4884209" cy="6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833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510410" y="266700"/>
            <a:ext cx="11224390" cy="634365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52050" y="552449"/>
            <a:ext cx="4152845" cy="6031408"/>
            <a:chOff x="762196" y="494920"/>
            <a:chExt cx="4129549" cy="50600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4129549" cy="155510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35623" y="2061303"/>
              <a:ext cx="3372660" cy="3493685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29993" y="609732"/>
            <a:ext cx="4114158" cy="5955143"/>
            <a:chOff x="762196" y="303418"/>
            <a:chExt cx="4129549" cy="49835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03418"/>
              <a:ext cx="4129549" cy="160040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35620" y="1909421"/>
              <a:ext cx="3372660" cy="3377550"/>
            </a:xfrm>
            <a:prstGeom prst="rect">
              <a:avLst/>
            </a:prstGeom>
            <a:solidFill>
              <a:srgbClr val="DABDE1"/>
            </a:solidFill>
            <a:ln w="25400" cap="flat" cmpd="sng" algn="ctr">
              <a:solidFill>
                <a:srgbClr val="CFA9D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87963" y="1018349"/>
            <a:ext cx="3556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Từ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ngữ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err="1">
                <a:solidFill>
                  <a:schemeClr val="bg1"/>
                </a:solidFill>
              </a:rPr>
              <a:t>c</a:t>
            </a:r>
            <a:r>
              <a:rPr lang="en-US" sz="4000" b="1" err="1" smtClean="0">
                <a:solidFill>
                  <a:schemeClr val="bg1"/>
                </a:solidFill>
              </a:rPr>
              <a:t>hỉ</a:t>
            </a:r>
            <a:r>
              <a:rPr lang="en-US" sz="4000" b="1" smtClean="0">
                <a:solidFill>
                  <a:schemeClr val="bg1"/>
                </a:solidFill>
              </a:rPr>
              <a:t> hình dáng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2832" y="1089691"/>
            <a:ext cx="3523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Từ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ngữ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err="1">
                <a:solidFill>
                  <a:schemeClr val="bg1"/>
                </a:solidFill>
              </a:rPr>
              <a:t>chỉ</a:t>
            </a:r>
            <a:r>
              <a:rPr lang="en-US" sz="4000" b="1">
                <a:solidFill>
                  <a:schemeClr val="bg1"/>
                </a:solidFill>
              </a:rPr>
              <a:t> </a:t>
            </a:r>
            <a:r>
              <a:rPr lang="en-US" sz="4000" b="1" smtClean="0">
                <a:solidFill>
                  <a:schemeClr val="bg1"/>
                </a:solidFill>
              </a:rPr>
              <a:t>màu sắc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02263" y="2413064"/>
            <a:ext cx="3242327" cy="9653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tam </a:t>
            </a:r>
            <a:r>
              <a:rPr lang="en-US" sz="3600" dirty="0" err="1" smtClean="0">
                <a:solidFill>
                  <a:srgbClr val="0070C0"/>
                </a:solidFill>
              </a:rPr>
              <a:t>giác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60902" y="2565532"/>
            <a:ext cx="3242327" cy="8700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A052B2"/>
                </a:solidFill>
              </a:rPr>
              <a:t>x</a:t>
            </a:r>
            <a:r>
              <a:rPr lang="en-US" sz="3600" dirty="0" err="1" smtClean="0">
                <a:solidFill>
                  <a:srgbClr val="A052B2"/>
                </a:solidFill>
              </a:rPr>
              <a:t>anh</a:t>
            </a:r>
            <a:r>
              <a:rPr lang="en-US" sz="3600" dirty="0" smtClean="0">
                <a:solidFill>
                  <a:srgbClr val="A052B2"/>
                </a:solidFill>
              </a:rPr>
              <a:t> </a:t>
            </a:r>
            <a:r>
              <a:rPr lang="en-US" sz="3600" dirty="0" err="1" smtClean="0">
                <a:solidFill>
                  <a:srgbClr val="A052B2"/>
                </a:solidFill>
              </a:rPr>
              <a:t>lá</a:t>
            </a:r>
            <a:endParaRPr lang="en-US" sz="3600" dirty="0">
              <a:solidFill>
                <a:srgbClr val="A052B2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02263" y="3444881"/>
            <a:ext cx="3242327" cy="9653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tròn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02263" y="4495748"/>
            <a:ext cx="3242327" cy="9653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vuông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19788" y="3540199"/>
            <a:ext cx="3242327" cy="8700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err="1" smtClean="0">
                <a:solidFill>
                  <a:srgbClr val="A052B2"/>
                </a:solidFill>
              </a:rPr>
              <a:t>đỏ</a:t>
            </a:r>
            <a:r>
              <a:rPr lang="en-US" sz="3600" smtClean="0">
                <a:solidFill>
                  <a:srgbClr val="A052B2"/>
                </a:solidFill>
              </a:rPr>
              <a:t> thẫm</a:t>
            </a:r>
            <a:endParaRPr lang="en-US" sz="3600" dirty="0">
              <a:solidFill>
                <a:srgbClr val="A052B2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60902" y="4531245"/>
            <a:ext cx="3242327" cy="9679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A052B2"/>
                </a:solidFill>
              </a:rPr>
              <a:t>xanh</a:t>
            </a:r>
            <a:r>
              <a:rPr lang="en-US" sz="3600" dirty="0" smtClean="0">
                <a:solidFill>
                  <a:srgbClr val="A052B2"/>
                </a:solidFill>
              </a:rPr>
              <a:t> </a:t>
            </a:r>
            <a:r>
              <a:rPr lang="en-US" sz="3600" dirty="0" err="1" smtClean="0">
                <a:solidFill>
                  <a:srgbClr val="A052B2"/>
                </a:solidFill>
              </a:rPr>
              <a:t>lơ</a:t>
            </a:r>
            <a:endParaRPr lang="en-US" sz="3600" dirty="0">
              <a:solidFill>
                <a:srgbClr val="A052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5648" y="154068"/>
            <a:ext cx="2465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n w="28575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Đáp</a:t>
            </a:r>
            <a:r>
              <a:rPr lang="en-US" sz="6000" dirty="0" smtClean="0">
                <a:ln w="28575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6000" dirty="0" err="1" smtClean="0">
                <a:ln w="28575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án</a:t>
            </a:r>
            <a:endParaRPr lang="en-US" sz="6000" b="1" dirty="0">
              <a:ln w="28575">
                <a:solidFill>
                  <a:srgbClr val="FF9966"/>
                </a:solidFill>
              </a:ln>
              <a:solidFill>
                <a:srgbClr val="FF2929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2263" y="5580453"/>
            <a:ext cx="3242327" cy="9653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chữ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nhật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60902" y="5599503"/>
            <a:ext cx="3242327" cy="8700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A052B2"/>
                </a:solidFill>
              </a:rPr>
              <a:t>vàng</a:t>
            </a:r>
            <a:r>
              <a:rPr lang="en-US" sz="3600" dirty="0" smtClean="0">
                <a:solidFill>
                  <a:srgbClr val="A052B2"/>
                </a:solidFill>
              </a:rPr>
              <a:t> </a:t>
            </a:r>
            <a:r>
              <a:rPr lang="en-US" sz="3600" dirty="0" err="1" smtClean="0">
                <a:solidFill>
                  <a:srgbClr val="A052B2"/>
                </a:solidFill>
              </a:rPr>
              <a:t>tươi</a:t>
            </a:r>
            <a:endParaRPr lang="en-US" sz="3600" dirty="0">
              <a:solidFill>
                <a:srgbClr val="A052B2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10198866" y="2430153"/>
            <a:ext cx="1130614" cy="870054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344151" y="3540199"/>
            <a:ext cx="870054" cy="870054"/>
          </a:xfrm>
          <a:prstGeom prst="ellipse">
            <a:avLst/>
          </a:prstGeom>
          <a:solidFill>
            <a:srgbClr val="F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95813" y="4752268"/>
            <a:ext cx="736720" cy="736720"/>
          </a:xfrm>
          <a:prstGeom prst="rect">
            <a:avLst/>
          </a:prstGeom>
          <a:solidFill>
            <a:srgbClr val="20AEE0"/>
          </a:solidFill>
          <a:ln>
            <a:solidFill>
              <a:srgbClr val="20A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344150" y="5737919"/>
            <a:ext cx="1390649" cy="7367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85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" grpId="0" animBg="1"/>
      <p:bldP spid="4" grpId="0" animBg="1"/>
      <p:bldP spid="5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0067" y="324240"/>
            <a:ext cx="8287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EF0000"/>
                </a:solidFill>
                <a:latin typeface="Arial" panose="020B0604020202020204" pitchFamily="34" charset="0"/>
              </a:rPr>
              <a:t>3.Tìm </a:t>
            </a:r>
            <a:r>
              <a:rPr lang="en-US" sz="3200" b="1" dirty="0" err="1">
                <a:solidFill>
                  <a:srgbClr val="EF0000"/>
                </a:solidFill>
                <a:latin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E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F0000"/>
                </a:solidFill>
                <a:latin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E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EF0000"/>
                </a:solidFill>
                <a:latin typeface="Arial" panose="020B0604020202020204" pitchFamily="34" charset="0"/>
              </a:rPr>
              <a:t>ngữ</a:t>
            </a:r>
            <a:r>
              <a:rPr lang="en-US" sz="3200" b="1">
                <a:solidFill>
                  <a:srgbClr val="E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EF0000"/>
                </a:solidFill>
                <a:latin typeface="Arial" panose="020B0604020202020204" pitchFamily="34" charset="0"/>
              </a:rPr>
              <a:t>chỉ màu sắc, hình dáng:</a:t>
            </a:r>
            <a:endParaRPr lang="en-US" sz="2800" b="1" dirty="0">
              <a:solidFill>
                <a:srgbClr val="E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600" y="2201465"/>
            <a:ext cx="10672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</a:rPr>
              <a:t>a</a:t>
            </a:r>
            <a:r>
              <a:rPr lang="en-US" sz="4000" b="1">
                <a:latin typeface="Arial" panose="020B0604020202020204" pitchFamily="34" charset="0"/>
              </a:rPr>
              <a:t>. </a:t>
            </a:r>
            <a:r>
              <a:rPr lang="en-US" sz="4000" b="1" smtClean="0">
                <a:latin typeface="Arial" panose="020B0604020202020204" pitchFamily="34" charset="0"/>
              </a:rPr>
              <a:t>Từ chỉ </a:t>
            </a:r>
            <a:r>
              <a:rPr lang="en-US" sz="4000" b="1" err="1">
                <a:latin typeface="Arial" panose="020B0604020202020204" pitchFamily="34" charset="0"/>
              </a:rPr>
              <a:t>màu</a:t>
            </a:r>
            <a:r>
              <a:rPr lang="en-US" sz="4000" b="1">
                <a:latin typeface="Arial" panose="020B0604020202020204" pitchFamily="34" charset="0"/>
              </a:rPr>
              <a:t> </a:t>
            </a:r>
            <a:r>
              <a:rPr lang="en-US" sz="4000" b="1" smtClean="0">
                <a:latin typeface="Arial" panose="020B0604020202020204" pitchFamily="34" charset="0"/>
              </a:rPr>
              <a:t>sắc:</a:t>
            </a:r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</a:rPr>
              <a:t> xanh lá, đỏ thẫm, xanh lơ, vàng tươi.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600" y="4284902"/>
            <a:ext cx="10644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Arial" panose="020B0604020202020204" pitchFamily="34" charset="0"/>
              </a:rPr>
              <a:t>b</a:t>
            </a:r>
            <a:r>
              <a:rPr lang="vi-VN" sz="4000" b="1">
                <a:latin typeface="Arial" panose="020B0604020202020204" pitchFamily="34" charset="0"/>
              </a:rPr>
              <a:t>. </a:t>
            </a:r>
            <a:r>
              <a:rPr lang="en-US" sz="4000" b="1" smtClean="0">
                <a:latin typeface="Arial" panose="020B0604020202020204" pitchFamily="34" charset="0"/>
              </a:rPr>
              <a:t>Từ c</a:t>
            </a:r>
            <a:r>
              <a:rPr lang="vi-VN" sz="4000" b="1" smtClean="0">
                <a:latin typeface="Arial" panose="020B0604020202020204" pitchFamily="34" charset="0"/>
              </a:rPr>
              <a:t>hỉ </a:t>
            </a:r>
            <a:r>
              <a:rPr lang="vi-VN" sz="4000" b="1" dirty="0">
                <a:latin typeface="Arial" panose="020B0604020202020204" pitchFamily="34" charset="0"/>
              </a:rPr>
              <a:t>hình </a:t>
            </a:r>
            <a:r>
              <a:rPr lang="vi-VN" sz="4000" b="1">
                <a:latin typeface="Arial" panose="020B0604020202020204" pitchFamily="34" charset="0"/>
              </a:rPr>
              <a:t>dáng </a:t>
            </a:r>
            <a:r>
              <a:rPr lang="en-US" sz="4000" b="1" smtClean="0">
                <a:latin typeface="Arial" panose="020B0604020202020204" pitchFamily="34" charset="0"/>
              </a:rPr>
              <a:t>: </a:t>
            </a: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</a:rPr>
              <a:t>tam giác, tròn, vuông, chữ nhật.</a:t>
            </a:r>
            <a:endParaRPr lang="vi-VN" sz="36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93" y="5428381"/>
            <a:ext cx="2524203" cy="14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08823FD3-67A8-4448-B30B-B819958311BF}"/>
              </a:ext>
            </a:extLst>
          </p:cNvPr>
          <p:cNvGrpSpPr/>
          <p:nvPr/>
        </p:nvGrpSpPr>
        <p:grpSpPr>
          <a:xfrm>
            <a:off x="4522389" y="916086"/>
            <a:ext cx="3571436" cy="2871714"/>
            <a:chOff x="1043888" y="1268413"/>
            <a:chExt cx="3571436" cy="287171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8D640AE-9FE2-418E-9128-3C8C7498A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6E38652-D3E0-4FC2-B621-7556554C3F1F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1" dirty="0">
                  <a:ln w="38100">
                    <a:solidFill>
                      <a:srgbClr val="FFFFFF"/>
                    </a:solidFill>
                    <a:prstDash val="solid"/>
                  </a:ln>
                  <a:solidFill>
                    <a:srgbClr val="E53238"/>
                  </a:solidFill>
                  <a:effectLst>
                    <a:outerShdw blurRad="12700" dist="38100" dir="2700000" algn="tl" rotWithShape="0">
                      <a:srgbClr val="E53238">
                        <a:lumMod val="60000"/>
                        <a:lumOff val="40000"/>
                      </a:srgb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87479" y="37878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 smtClean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câu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425988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502</TotalTime>
  <Words>504</Words>
  <Application>Microsoft Office PowerPoint</Application>
  <PresentationFormat>Widescreen</PresentationFormat>
  <Paragraphs>99</Paragraphs>
  <Slides>19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Patrick Hand</vt:lpstr>
      <vt:lpstr>Times New Roman</vt:lpstr>
      <vt:lpstr>Wingdings</vt:lpstr>
      <vt:lpstr>Pattaya</vt:lpstr>
      <vt:lpstr>HP001 4 hàng</vt:lpstr>
      <vt:lpstr>Coiny</vt:lpstr>
      <vt:lpstr>Calibri</vt:lpstr>
      <vt:lpstr>Arial</vt:lpstr>
      <vt:lpstr>等线</vt:lpstr>
      <vt:lpstr>Trebuchet MS</vt:lpstr>
      <vt:lpstr>华康POP2体W9(P)</vt:lpstr>
      <vt:lpstr>Odibee Sans</vt:lpstr>
      <vt:lpstr>Pacifico</vt:lpstr>
      <vt:lpstr>微软雅黑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Trịnh Thị Thanh Loan</cp:lastModifiedBy>
  <cp:revision>84</cp:revision>
  <dcterms:created xsi:type="dcterms:W3CDTF">2017-08-18T03:02:00Z</dcterms:created>
  <dcterms:modified xsi:type="dcterms:W3CDTF">2021-12-02T15:39:16Z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